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4AA7C2-E8DC-467C-9833-F833067453C2}" type="datetimeFigureOut">
              <a:rPr lang="en-US" smtClean="0"/>
              <a:pPr/>
              <a:t>3/7/2018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1A8E8C-7000-4BD7-A278-0C13557904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3350BE-36FB-48B8-BC3B-BF82FA8A4B16}" type="datetime1">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8D951-FD7A-4EA6-9971-BA4650F5F282}" type="datetime1">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DDA1A-1160-4810-A009-9384DF143964}" type="datetime1">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4B8CA7-DF52-4574-B28B-BF67C425F74E}" type="datetime1">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F388C-ACCE-4EF5-AD2C-86A2C6495869}" type="datetime1">
              <a:rPr lang="en-US" smtClean="0"/>
              <a:pPr/>
              <a:t>3/7/2018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02A2DB-E9A4-4F11-9A97-3D805873123B}" type="datetime1">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5D039D-4B07-4C92-99B2-D30586816A68}" type="datetime1">
              <a:rPr lang="en-US" smtClean="0"/>
              <a:pPr/>
              <a:t>3/7/2018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D8C0F6-D106-4D90-B6A1-515B7FD8F0C8}" type="datetime1">
              <a:rPr lang="en-US" smtClean="0"/>
              <a:pPr/>
              <a:t>3/7/2018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B9723-2437-47C8-833A-EDB2EBB6A5A1}" type="datetime1">
              <a:rPr lang="en-US" smtClean="0"/>
              <a:pPr/>
              <a:t>3/7/2018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05C9E6-3B8B-4571-9128-858A99C98B86}" type="datetime1">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4141EB-C6BD-49FF-BC05-BF0312C62789}" type="datetime1">
              <a:rPr lang="en-US" smtClean="0"/>
              <a:pPr/>
              <a:t>3/7/2018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1E575-74B0-4F22-8519-3F96FB7A2B3A}" type="datetime1">
              <a:rPr lang="en-US" smtClean="0"/>
              <a:pPr/>
              <a:t>3/7/2018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8000" r="-8000"/>
          </a:stretch>
        </a:blipFill>
        <a:effectLst/>
      </p:bgPr>
    </p:bg>
    <p:spTree>
      <p:nvGrpSpPr>
        <p:cNvPr id="1" name=""/>
        <p:cNvGrpSpPr/>
        <p:nvPr/>
      </p:nvGrpSpPr>
      <p:grpSpPr>
        <a:xfrm>
          <a:off x="0" y="0"/>
          <a:ext cx="0" cy="0"/>
          <a:chOff x="0" y="0"/>
          <a:chExt cx="0" cy="0"/>
        </a:xfrm>
      </p:grpSpPr>
      <p:pic>
        <p:nvPicPr>
          <p:cNvPr id="14" name="Picture 13" descr="final_color.jpg"/>
          <p:cNvPicPr>
            <a:picLocks noChangeAspect="1"/>
          </p:cNvPicPr>
          <p:nvPr/>
        </p:nvPicPr>
        <p:blipFill>
          <a:blip r:embed="rId3" cstate="print"/>
          <a:stretch>
            <a:fillRect/>
          </a:stretch>
        </p:blipFill>
        <p:spPr>
          <a:xfrm>
            <a:off x="0" y="0"/>
            <a:ext cx="1447800" cy="685800"/>
          </a:xfrm>
          <a:prstGeom prst="rect">
            <a:avLst/>
          </a:prstGeom>
        </p:spPr>
      </p:pic>
      <p:sp>
        <p:nvSpPr>
          <p:cNvPr id="2" name="Title 1"/>
          <p:cNvSpPr>
            <a:spLocks noGrp="1"/>
          </p:cNvSpPr>
          <p:nvPr>
            <p:ph type="ctrTitle"/>
          </p:nvPr>
        </p:nvSpPr>
        <p:spPr>
          <a:xfrm>
            <a:off x="621506" y="609601"/>
            <a:ext cx="7772400" cy="457200"/>
          </a:xfrm>
        </p:spPr>
        <p:txBody>
          <a:bodyPr>
            <a:normAutofit fontScale="90000"/>
          </a:bodyPr>
          <a:lstStyle/>
          <a:p>
            <a:r>
              <a:rPr lang="en-US" sz="1800" dirty="0">
                <a:solidFill>
                  <a:srgbClr val="002060"/>
                </a:solidFill>
                <a:latin typeface="Book Antiqua" panose="02040602050305030304" pitchFamily="18" charset="0"/>
              </a:rPr>
              <a:t>Development of master curricula for natural disasters risk management in Western Balkan countries</a:t>
            </a:r>
            <a:endParaRPr lang="bs-Latn-BA" sz="1800" dirty="0">
              <a:solidFill>
                <a:srgbClr val="002060"/>
              </a:solidFill>
              <a:latin typeface="Book Antiqua" panose="02040602050305030304" pitchFamily="18" charset="0"/>
            </a:endParaRPr>
          </a:p>
        </p:txBody>
      </p:sp>
      <p:sp>
        <p:nvSpPr>
          <p:cNvPr id="3" name="Subtitle 2"/>
          <p:cNvSpPr>
            <a:spLocks noGrp="1"/>
          </p:cNvSpPr>
          <p:nvPr>
            <p:ph type="subTitle" idx="1"/>
          </p:nvPr>
        </p:nvSpPr>
        <p:spPr>
          <a:xfrm>
            <a:off x="1371600" y="1524000"/>
            <a:ext cx="6400800" cy="1143000"/>
          </a:xfrm>
        </p:spPr>
        <p:txBody>
          <a:bodyPr>
            <a:normAutofit/>
          </a:bodyPr>
          <a:lstStyle/>
          <a:p>
            <a:r>
              <a:rPr lang="en-GB"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rPr>
              <a:t>Middlesex University – Projects in the Western Balkans</a:t>
            </a:r>
            <a:endParaRPr lang="bs-Latn-BA" dirty="0">
              <a:solidFill>
                <a:schemeClr val="accent1">
                  <a:lumMod val="50000"/>
                </a:schemeClr>
              </a:solidFill>
              <a:effectLst>
                <a:outerShdw blurRad="38100" dist="38100" dir="2700000" algn="tl">
                  <a:srgbClr val="000000">
                    <a:alpha val="43137"/>
                  </a:srgbClr>
                </a:outerShdw>
              </a:effectLst>
              <a:latin typeface="Book Antiqua" panose="02040602050305030304" pitchFamily="18" charset="0"/>
            </a:endParaRPr>
          </a:p>
        </p:txBody>
      </p:sp>
      <p:cxnSp>
        <p:nvCxnSpPr>
          <p:cNvPr id="5" name="Straight Connector 4"/>
          <p:cNvCxnSpPr/>
          <p:nvPr/>
        </p:nvCxnSpPr>
        <p:spPr>
          <a:xfrm>
            <a:off x="0" y="10668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85800" y="2824238"/>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dirty="0">
                <a:solidFill>
                  <a:srgbClr val="002060"/>
                </a:solidFill>
                <a:latin typeface="Book Antiqua" panose="02040602050305030304" pitchFamily="18" charset="0"/>
              </a:rPr>
              <a:t>Mike Dawney</a:t>
            </a:r>
            <a:endParaRPr lang="sr-Latn-BA" sz="2400" b="1" dirty="0">
              <a:solidFill>
                <a:srgbClr val="002060"/>
              </a:solidFill>
              <a:latin typeface="Book Antiqua" panose="02040602050305030304" pitchFamily="18" charset="0"/>
            </a:endParaRPr>
          </a:p>
          <a:p>
            <a:r>
              <a:rPr lang="en-GB" sz="2400" b="1" dirty="0">
                <a:solidFill>
                  <a:srgbClr val="002060"/>
                </a:solidFill>
                <a:latin typeface="Book Antiqua" panose="02040602050305030304" pitchFamily="18" charset="0"/>
              </a:rPr>
              <a:t>Middlesex University</a:t>
            </a:r>
            <a:endParaRPr lang="bs-Latn-BA" sz="2400" b="1" dirty="0">
              <a:solidFill>
                <a:srgbClr val="002060"/>
              </a:solidFill>
              <a:latin typeface="Book Antiqua" panose="02040602050305030304" pitchFamily="18" charset="0"/>
            </a:endParaRPr>
          </a:p>
        </p:txBody>
      </p:sp>
      <p:sp>
        <p:nvSpPr>
          <p:cNvPr id="9" name="Title 1"/>
          <p:cNvSpPr txBox="1">
            <a:spLocks/>
          </p:cNvSpPr>
          <p:nvPr/>
        </p:nvSpPr>
        <p:spPr>
          <a:xfrm>
            <a:off x="584635" y="384652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dirty="0">
                <a:solidFill>
                  <a:srgbClr val="002060"/>
                </a:solidFill>
                <a:latin typeface="Book Antiqua" panose="02040602050305030304" pitchFamily="18" charset="0"/>
              </a:rPr>
              <a:t>Interproject Coaching </a:t>
            </a:r>
            <a:r>
              <a:rPr lang="sr-Latn-BA" sz="2800" dirty="0">
                <a:solidFill>
                  <a:srgbClr val="002060"/>
                </a:solidFill>
                <a:latin typeface="Book Antiqua" panose="02040602050305030304" pitchFamily="18" charset="0"/>
              </a:rPr>
              <a:t>/ </a:t>
            </a:r>
            <a:r>
              <a:rPr lang="en-GB" sz="2800" dirty="0">
                <a:solidFill>
                  <a:srgbClr val="002060"/>
                </a:solidFill>
                <a:latin typeface="Book Antiqua" panose="02040602050305030304" pitchFamily="18" charset="0"/>
              </a:rPr>
              <a:t>March 6-8 2018</a:t>
            </a:r>
            <a:endParaRPr lang="bs-Latn-BA" sz="2800" dirty="0">
              <a:solidFill>
                <a:srgbClr val="002060"/>
              </a:solidFill>
              <a:latin typeface="Book Antiqua" panose="02040602050305030304" pitchFamily="18" charset="0"/>
            </a:endParaRPr>
          </a:p>
        </p:txBody>
      </p:sp>
      <p:sp>
        <p:nvSpPr>
          <p:cNvPr id="11" name="Title 1"/>
          <p:cNvSpPr txBox="1">
            <a:spLocks/>
          </p:cNvSpPr>
          <p:nvPr/>
        </p:nvSpPr>
        <p:spPr>
          <a:xfrm>
            <a:off x="3344862" y="2917855"/>
            <a:ext cx="2325688" cy="1295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rgbClr val="002060"/>
              </a:solidFill>
              <a:latin typeface="Book Antiqua" panose="02040602050305030304" pitchFamily="18" charset="0"/>
            </a:endParaRPr>
          </a:p>
        </p:txBody>
      </p:sp>
      <p:sp>
        <p:nvSpPr>
          <p:cNvPr id="13" name="Text Box 2"/>
          <p:cNvSpPr txBox="1">
            <a:spLocks noChangeArrowheads="1"/>
          </p:cNvSpPr>
          <p:nvPr/>
        </p:nvSpPr>
        <p:spPr bwMode="auto">
          <a:xfrm>
            <a:off x="0" y="6057781"/>
            <a:ext cx="9144000" cy="800219"/>
          </a:xfrm>
          <a:prstGeom prst="rect">
            <a:avLst/>
          </a:prstGeom>
          <a:solidFill>
            <a:schemeClr val="accent6">
              <a:lumMod val="20000"/>
              <a:lumOff val="80000"/>
            </a:schemeClr>
          </a:solidFill>
          <a:ln w="9525">
            <a:solidFill>
              <a:srgbClr val="FF0000"/>
            </a:solidFill>
            <a:miter lim="800000"/>
            <a:headEnd/>
            <a:tailEnd/>
          </a:ln>
        </p:spPr>
        <p:txBody>
          <a:bodyPr rot="0" vert="horz" wrap="square" lIns="91440" tIns="45720" rIns="91440" bIns="45720" anchor="t" anchorCtr="0">
            <a:spAutoFit/>
          </a:bodyPr>
          <a:lstStyle/>
          <a:p>
            <a:pPr algn="ctr">
              <a:spcAft>
                <a:spcPts val="0"/>
              </a:spcAft>
            </a:pPr>
            <a:r>
              <a:rPr lang="en-US" sz="1200" dirty="0">
                <a:effectLst/>
                <a:latin typeface="Book Antiqua"/>
                <a:ea typeface="Calibri"/>
                <a:cs typeface="Times New Roman"/>
              </a:rPr>
              <a:t>Project number:  </a:t>
            </a:r>
            <a:r>
              <a:rPr lang="sr-Latn-RS" sz="1200">
                <a:effectLst/>
                <a:latin typeface="Book Antiqua"/>
                <a:ea typeface="Calibri"/>
                <a:cs typeface="Times New Roman"/>
              </a:rPr>
              <a:t>5</a:t>
            </a:r>
            <a:r>
              <a:rPr lang="en-US" sz="1200">
                <a:latin typeface="Book Antiqua"/>
                <a:ea typeface="Calibri"/>
                <a:cs typeface="Times New Roman"/>
              </a:rPr>
              <a:t>73806-EPP-1-2016-1-RS-EPPKA2-CBHE-JP</a:t>
            </a:r>
            <a:endParaRPr lang="bs-Latn-BA" sz="1200" dirty="0">
              <a:latin typeface="Book Antiqua"/>
              <a:ea typeface="Calibri"/>
              <a:cs typeface="Times New Roman"/>
            </a:endParaRPr>
          </a:p>
          <a:p>
            <a:pPr>
              <a:spcAft>
                <a:spcPts val="0"/>
              </a:spcAft>
            </a:pPr>
            <a:r>
              <a:rPr lang="en-US" sz="1200" dirty="0">
                <a:effectLst/>
                <a:latin typeface="Book Antiqua"/>
                <a:ea typeface="Calibri"/>
                <a:cs typeface="Times New Roman"/>
              </a:rPr>
              <a:t> </a:t>
            </a:r>
            <a:endParaRPr lang="bs-Latn-BA" sz="1200" dirty="0">
              <a:effectLst/>
              <a:latin typeface="Book Antiqua"/>
              <a:ea typeface="Calibri"/>
              <a:cs typeface="Times New Roman"/>
            </a:endParaRPr>
          </a:p>
          <a:p>
            <a:pPr algn="just">
              <a:spcAft>
                <a:spcPts val="0"/>
              </a:spcAft>
            </a:pPr>
            <a:r>
              <a:rPr lang="bs-Latn-BA" sz="1100" i="1" dirty="0">
                <a:effectLst/>
                <a:latin typeface="Book Antiqua"/>
                <a:ea typeface="Calibri"/>
                <a:cs typeface="Times New Roman"/>
              </a:rPr>
              <a:t>"This project has been funded with support from the European Commission. This publication reflects the views only of the author, and the Commission cannot be held responsible for any use which may be made of the information contained therein"</a:t>
            </a:r>
            <a:endParaRPr lang="bs-Latn-BA" sz="1200" dirty="0">
              <a:effectLst/>
              <a:latin typeface="Book Antiqua"/>
              <a:ea typeface="Calibri"/>
              <a:cs typeface="Times New Roman"/>
            </a:endParaRPr>
          </a:p>
        </p:txBody>
      </p:sp>
      <p:pic>
        <p:nvPicPr>
          <p:cNvPr id="15" name="Picture 14" descr="eu_flag_co_funded_pos_[rgb]_right.jpg"/>
          <p:cNvPicPr/>
          <p:nvPr/>
        </p:nvPicPr>
        <p:blipFill>
          <a:blip r:embed="rId4" cstate="print"/>
          <a:stretch>
            <a:fillRect/>
          </a:stretch>
        </p:blipFill>
        <p:spPr>
          <a:xfrm>
            <a:off x="7467600" y="152400"/>
            <a:ext cx="1676400" cy="409575"/>
          </a:xfrm>
          <a:prstGeom prst="rect">
            <a:avLst/>
          </a:prstGeom>
        </p:spPr>
      </p:pic>
      <p:pic>
        <p:nvPicPr>
          <p:cNvPr id="12" name="Picture 2" descr="P:\RFC152621 (HSSC)\Logos and Presentation Templates\Middlesex University_Transparent Background.png">
            <a:extLst>
              <a:ext uri="{FF2B5EF4-FFF2-40B4-BE49-F238E27FC236}">
                <a16:creationId xmlns:a16="http://schemas.microsoft.com/office/drawing/2014/main" id="{BA1E5F71-8247-44A4-A2B7-BB91DACBEB8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4928393"/>
            <a:ext cx="2005013" cy="811213"/>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P:\RFC152621 (HSSC)\Logos and Presentation Templates\FHRC LOGO.PNG">
            <a:extLst>
              <a:ext uri="{FF2B5EF4-FFF2-40B4-BE49-F238E27FC236}">
                <a16:creationId xmlns:a16="http://schemas.microsoft.com/office/drawing/2014/main" id="{76407F58-AB0B-4A90-892A-B01C579A993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63180" y="4869597"/>
            <a:ext cx="1285240" cy="10040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955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10</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
        <p:nvSpPr>
          <p:cNvPr id="15" name="Content Placeholder 14">
            <a:extLst>
              <a:ext uri="{FF2B5EF4-FFF2-40B4-BE49-F238E27FC236}">
                <a16:creationId xmlns:a16="http://schemas.microsoft.com/office/drawing/2014/main" id="{232F545A-03AE-4F9C-888C-20C1D3188F40}"/>
              </a:ext>
            </a:extLst>
          </p:cNvPr>
          <p:cNvSpPr>
            <a:spLocks noGrp="1"/>
          </p:cNvSpPr>
          <p:nvPr>
            <p:ph idx="1"/>
          </p:nvPr>
        </p:nvSpPr>
        <p:spPr/>
        <p:txBody>
          <a:bodyPr>
            <a:normAutofit lnSpcReduction="10000"/>
          </a:bodyPr>
          <a:lstStyle/>
          <a:p>
            <a:pPr marL="0" indent="0" algn="ctr">
              <a:buNone/>
            </a:pPr>
            <a:r>
              <a:rPr lang="en-GB" sz="4000" dirty="0">
                <a:solidFill>
                  <a:srgbClr val="FF0000"/>
                </a:solidFill>
              </a:rPr>
              <a:t>2016</a:t>
            </a:r>
          </a:p>
          <a:p>
            <a:pPr marL="0" indent="0" algn="ctr">
              <a:buNone/>
            </a:pPr>
            <a:r>
              <a:rPr lang="en-GB" sz="4000" dirty="0"/>
              <a:t>Development of master curricula for natural disasters risk management in Western Balkan countries</a:t>
            </a:r>
          </a:p>
          <a:p>
            <a:pPr marL="0" indent="0" algn="ctr">
              <a:buNone/>
            </a:pPr>
            <a:r>
              <a:rPr lang="en-GB" sz="4000" dirty="0"/>
              <a:t>(NatRisk)</a:t>
            </a:r>
          </a:p>
          <a:p>
            <a:pPr marL="0" indent="0" algn="ctr">
              <a:buNone/>
            </a:pPr>
            <a:endParaRPr lang="en-GB" sz="4000" dirty="0"/>
          </a:p>
          <a:p>
            <a:pPr marL="0" indent="0" algn="ctr">
              <a:buNone/>
            </a:pPr>
            <a:r>
              <a:rPr lang="en-GB" sz="4000" dirty="0">
                <a:solidFill>
                  <a:srgbClr val="00B050"/>
                </a:solidFill>
              </a:rPr>
              <a:t>University of Nis</a:t>
            </a:r>
          </a:p>
        </p:txBody>
      </p:sp>
    </p:spTree>
    <p:extLst>
      <p:ext uri="{BB962C8B-B14F-4D97-AF65-F5344CB8AC3E}">
        <p14:creationId xmlns:p14="http://schemas.microsoft.com/office/powerpoint/2010/main" val="326047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5791196"/>
          </a:xfrm>
        </p:spPr>
        <p:txBody>
          <a:bodyPr>
            <a:normAutofit fontScale="85000" lnSpcReduction="20000"/>
          </a:bodyPr>
          <a:lstStyle/>
          <a:p>
            <a:pPr marL="0" indent="0">
              <a:buNone/>
            </a:pPr>
            <a:r>
              <a:rPr lang="en-GB" dirty="0"/>
              <a:t>Some reflections ……</a:t>
            </a:r>
          </a:p>
          <a:p>
            <a:r>
              <a:rPr lang="en-GB" dirty="0">
                <a:solidFill>
                  <a:srgbClr val="00B050"/>
                </a:solidFill>
              </a:rPr>
              <a:t>Start interproject coaching early (preferably before the project begins)</a:t>
            </a:r>
          </a:p>
          <a:p>
            <a:r>
              <a:rPr lang="en-GB" dirty="0">
                <a:solidFill>
                  <a:srgbClr val="00B050"/>
                </a:solidFill>
              </a:rPr>
              <a:t>Don’t reinvent the wheel (learn from previous projects and build on them)</a:t>
            </a:r>
          </a:p>
          <a:p>
            <a:r>
              <a:rPr lang="en-GB" dirty="0">
                <a:solidFill>
                  <a:srgbClr val="00B050"/>
                </a:solidFill>
              </a:rPr>
              <a:t>Be consistent within countries and preferably across the region</a:t>
            </a:r>
          </a:p>
          <a:p>
            <a:r>
              <a:rPr lang="en-GB" dirty="0">
                <a:solidFill>
                  <a:srgbClr val="00B050"/>
                </a:solidFill>
              </a:rPr>
              <a:t>Resolve inconsistent interpretations of EHEA and other guidelines </a:t>
            </a:r>
          </a:p>
          <a:p>
            <a:r>
              <a:rPr lang="en-GB" dirty="0">
                <a:solidFill>
                  <a:srgbClr val="00B050"/>
                </a:solidFill>
              </a:rPr>
              <a:t>Don’t follow project objectives blindly. Go where the project realistically takes you, and explain this to National Agency and EACEA</a:t>
            </a:r>
            <a:r>
              <a:rPr lang="en-GB" dirty="0">
                <a:solidFill>
                  <a:srgbClr val="002060"/>
                </a:solidFill>
                <a:latin typeface="Book Antiqua" panose="02040602050305030304" pitchFamily="18" charset="0"/>
              </a:rPr>
              <a:t>	</a:t>
            </a:r>
          </a:p>
          <a:p>
            <a:r>
              <a:rPr lang="en-GB" dirty="0">
                <a:solidFill>
                  <a:srgbClr val="00B050"/>
                </a:solidFill>
              </a:rPr>
              <a:t>Work with other projects to resolve issues with governments/EACEA/Other agencies</a:t>
            </a:r>
          </a:p>
          <a:p>
            <a:r>
              <a:rPr lang="en-GB" dirty="0">
                <a:solidFill>
                  <a:srgbClr val="00B050"/>
                </a:solidFill>
              </a:rPr>
              <a:t>Manage the change – with all stakeholders</a:t>
            </a:r>
          </a:p>
          <a:p>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11</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1990441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8000"/>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GB" dirty="0">
              <a:solidFill>
                <a:srgbClr val="002060"/>
              </a:solidFill>
              <a:latin typeface="Book Antiqua" panose="02040602050305030304" pitchFamily="18" charset="0"/>
            </a:endParaRPr>
          </a:p>
          <a:p>
            <a:pPr marL="0" indent="0" algn="ctr">
              <a:buNone/>
            </a:pPr>
            <a:r>
              <a:rPr lang="en-GB" dirty="0">
                <a:solidFill>
                  <a:srgbClr val="002060"/>
                </a:solidFill>
                <a:latin typeface="+mj-lt"/>
              </a:rPr>
              <a:t>Thank you!</a:t>
            </a:r>
          </a:p>
          <a:p>
            <a:pPr marL="0" indent="0" algn="ctr">
              <a:buNone/>
            </a:pPr>
            <a:endParaRPr lang="en-GB" dirty="0">
              <a:solidFill>
                <a:srgbClr val="002060"/>
              </a:solidFill>
              <a:latin typeface="+mj-lt"/>
            </a:endParaRPr>
          </a:p>
          <a:p>
            <a:pPr marL="0" indent="0" algn="ctr">
              <a:buNone/>
            </a:pPr>
            <a:r>
              <a:rPr lang="en-GB" dirty="0">
                <a:solidFill>
                  <a:srgbClr val="002060"/>
                </a:solidFill>
                <a:latin typeface="+mj-lt"/>
              </a:rPr>
              <a:t>My email – m.dawney@mdx.ac.uk</a:t>
            </a:r>
            <a:endParaRPr lang="bs-Latn-BA" dirty="0">
              <a:solidFill>
                <a:srgbClr val="002060"/>
              </a:solidFill>
              <a:latin typeface="+mj-lt"/>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12</a:t>
            </a:fld>
            <a:endParaRPr lang="en-US"/>
          </a:p>
        </p:txBody>
      </p:sp>
      <p:pic>
        <p:nvPicPr>
          <p:cNvPr id="11" name="Picture 10"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1198857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2000"/>
            <a:lum/>
          </a:blip>
          <a:srcRect/>
          <a:stretch>
            <a:fillRect l="-1000" r="-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GB" dirty="0">
              <a:solidFill>
                <a:srgbClr val="002060"/>
              </a:solidFill>
              <a:latin typeface="Book Antiqua" panose="02040602050305030304" pitchFamily="18" charset="0"/>
            </a:endParaRPr>
          </a:p>
          <a:p>
            <a:pPr marL="0" indent="0">
              <a:buNone/>
            </a:pPr>
            <a:r>
              <a:rPr lang="en-GB" dirty="0">
                <a:solidFill>
                  <a:srgbClr val="002060"/>
                </a:solidFill>
                <a:latin typeface="Calibri" panose="020F0502020204030204" pitchFamily="34" charset="0"/>
                <a:cs typeface="Calibri" panose="020F0502020204030204" pitchFamily="34" charset="0"/>
              </a:rPr>
              <a:t>100 EU funded projects since 2003</a:t>
            </a:r>
          </a:p>
          <a:p>
            <a:pPr marL="0" indent="0">
              <a:buNone/>
            </a:pPr>
            <a:endParaRPr lang="en-GB" dirty="0">
              <a:solidFill>
                <a:srgbClr val="002060"/>
              </a:solidFill>
              <a:latin typeface="Calibri" panose="020F0502020204030204" pitchFamily="34" charset="0"/>
              <a:cs typeface="Calibri" panose="020F0502020204030204" pitchFamily="34" charset="0"/>
            </a:endParaRPr>
          </a:p>
          <a:p>
            <a:pPr marL="0" indent="0">
              <a:buNone/>
            </a:pPr>
            <a:r>
              <a:rPr lang="en-GB" dirty="0">
                <a:solidFill>
                  <a:srgbClr val="002060"/>
                </a:solidFill>
                <a:latin typeface="Calibri" panose="020F0502020204030204" pitchFamily="34" charset="0"/>
                <a:cs typeface="Calibri" panose="020F0502020204030204" pitchFamily="34" charset="0"/>
              </a:rPr>
              <a:t>20 in West Balkan Region</a:t>
            </a:r>
          </a:p>
          <a:p>
            <a:pPr marL="0" indent="0">
              <a:buNone/>
            </a:pPr>
            <a:endParaRPr lang="en-GB" dirty="0">
              <a:solidFill>
                <a:srgbClr val="002060"/>
              </a:solidFill>
              <a:latin typeface="Calibri" panose="020F0502020204030204" pitchFamily="34" charset="0"/>
              <a:cs typeface="Calibri" panose="020F0502020204030204" pitchFamily="34" charset="0"/>
            </a:endParaRPr>
          </a:p>
          <a:p>
            <a:pPr marL="0" indent="0">
              <a:buNone/>
            </a:pPr>
            <a:r>
              <a:rPr lang="en-GB" dirty="0">
                <a:solidFill>
                  <a:srgbClr val="002060"/>
                </a:solidFill>
                <a:latin typeface="Calibri" panose="020F0502020204030204" pitchFamily="34" charset="0"/>
                <a:cs typeface="Calibri" panose="020F0502020204030204" pitchFamily="34" charset="0"/>
              </a:rPr>
              <a:t>Main topics in the region: 	</a:t>
            </a:r>
          </a:p>
          <a:p>
            <a:r>
              <a:rPr lang="en-GB" dirty="0">
                <a:solidFill>
                  <a:srgbClr val="002060"/>
                </a:solidFill>
                <a:latin typeface="Calibri" panose="020F0502020204030204" pitchFamily="34" charset="0"/>
                <a:cs typeface="Calibri" panose="020F0502020204030204" pitchFamily="34" charset="0"/>
              </a:rPr>
              <a:t>HE reform</a:t>
            </a:r>
          </a:p>
          <a:p>
            <a:r>
              <a:rPr lang="en-GB" dirty="0">
                <a:solidFill>
                  <a:srgbClr val="002060"/>
                </a:solidFill>
                <a:latin typeface="Calibri" panose="020F0502020204030204" pitchFamily="34" charset="0"/>
                <a:cs typeface="Calibri" panose="020F0502020204030204" pitchFamily="34" charset="0"/>
              </a:rPr>
              <a:t>Refugees, Asylum, Human Trafficking, Border Management</a:t>
            </a:r>
          </a:p>
          <a:p>
            <a:r>
              <a:rPr lang="en-GB" dirty="0">
                <a:solidFill>
                  <a:srgbClr val="002060"/>
                </a:solidFill>
                <a:latin typeface="Calibri" panose="020F0502020204030204" pitchFamily="34" charset="0"/>
                <a:cs typeface="Calibri" panose="020F0502020204030204" pitchFamily="34" charset="0"/>
              </a:rPr>
              <a:t>Human Rights	</a:t>
            </a:r>
            <a:r>
              <a:rPr lang="en-GB" dirty="0">
                <a:solidFill>
                  <a:srgbClr val="002060"/>
                </a:solidFill>
                <a:latin typeface="Book Antiqua" panose="02040602050305030304" pitchFamily="18" charset="0"/>
              </a:rPr>
              <a:t>					</a:t>
            </a:r>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pic>
        <p:nvPicPr>
          <p:cNvPr id="11" name="Picture 10" descr="final_color.jpg"/>
          <p:cNvPicPr>
            <a:picLocks noChangeAspect="1"/>
          </p:cNvPicPr>
          <p:nvPr/>
        </p:nvPicPr>
        <p:blipFill>
          <a:blip r:embed="rId3"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4"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518287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4000" dirty="0">
                <a:solidFill>
                  <a:srgbClr val="FF0000"/>
                </a:solidFill>
              </a:rPr>
              <a:t>2004</a:t>
            </a:r>
          </a:p>
          <a:p>
            <a:pPr marL="0" indent="0" algn="ctr">
              <a:buNone/>
            </a:pPr>
            <a:r>
              <a:rPr lang="en-GB" sz="4000" dirty="0"/>
              <a:t>Towards an Integrated University via Internal Agreement</a:t>
            </a:r>
          </a:p>
          <a:p>
            <a:pPr marL="0" indent="0" algn="ctr">
              <a:buNone/>
            </a:pPr>
            <a:r>
              <a:rPr lang="en-GB" sz="4000" dirty="0"/>
              <a:t> </a:t>
            </a:r>
          </a:p>
          <a:p>
            <a:pPr marL="0" indent="0" algn="ctr">
              <a:buNone/>
            </a:pPr>
            <a:r>
              <a:rPr lang="en-GB" sz="4000" dirty="0">
                <a:solidFill>
                  <a:srgbClr val="00B050"/>
                </a:solidFill>
              </a:rPr>
              <a:t>MU/University of Novi Sad</a:t>
            </a:r>
          </a:p>
          <a:p>
            <a:pPr marL="0" indent="0">
              <a:buNone/>
            </a:pPr>
            <a:r>
              <a:rPr lang="en-GB" dirty="0">
                <a:solidFill>
                  <a:srgbClr val="002060"/>
                </a:solidFill>
                <a:latin typeface="Book Antiqua" panose="02040602050305030304" pitchFamily="18" charset="0"/>
              </a:rPr>
              <a:t>	</a:t>
            </a: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3</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3990944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4000" dirty="0">
                <a:solidFill>
                  <a:srgbClr val="FF0000"/>
                </a:solidFill>
                <a:latin typeface="Calibri" panose="020F0502020204030204" pitchFamily="34" charset="0"/>
                <a:ea typeface="Times New Roman" panose="02020603050405020304" pitchFamily="18" charset="0"/>
                <a:cs typeface="Calibri" panose="020F0502020204030204" pitchFamily="34" charset="0"/>
              </a:rPr>
              <a:t>2006</a:t>
            </a:r>
            <a:endParaRPr lang="en-GB" sz="4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GB" sz="4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Establishing Central University Services (CUS)</a:t>
            </a:r>
            <a:endParaRPr lang="en-GB" sz="4000" dirty="0">
              <a:latin typeface="Calibri" panose="020F0502020204030204" pitchFamily="34" charset="0"/>
              <a:ea typeface="Calibri" panose="020F0502020204030204" pitchFamily="34" charset="0"/>
              <a:cs typeface="Times New Roman" panose="02020603050405020304" pitchFamily="18" charset="0"/>
            </a:endParaRPr>
          </a:p>
          <a:p>
            <a:endParaRPr lang="en-GB" sz="4000" dirty="0">
              <a:solidFill>
                <a:srgbClr val="002060"/>
              </a:solidFill>
              <a:latin typeface="Book Antiqua" panose="02040602050305030304" pitchFamily="18" charset="0"/>
            </a:endParaRPr>
          </a:p>
          <a:p>
            <a:pPr marL="0" indent="0" algn="ctr">
              <a:buNone/>
            </a:pPr>
            <a:r>
              <a:rPr lang="en-GB" sz="4000" dirty="0">
                <a:solidFill>
                  <a:srgbClr val="002060"/>
                </a:solidFill>
                <a:latin typeface="Book Antiqua" panose="02040602050305030304" pitchFamily="18" charset="0"/>
              </a:rPr>
              <a:t>	</a:t>
            </a:r>
            <a:r>
              <a:rPr lang="en-GB" sz="4000" dirty="0">
                <a:solidFill>
                  <a:srgbClr val="00B050"/>
                </a:solidFill>
                <a:latin typeface="+mj-lt"/>
              </a:rPr>
              <a:t>MU/University of the Arts, Belgrade</a:t>
            </a:r>
            <a:endParaRPr lang="bs-Latn-BA" sz="4000" dirty="0">
              <a:solidFill>
                <a:srgbClr val="00B050"/>
              </a:solidFill>
              <a:latin typeface="+mj-lt"/>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4</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790537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4000" dirty="0">
                <a:solidFill>
                  <a:srgbClr val="FF0000"/>
                </a:solidFill>
              </a:rPr>
              <a:t>2007</a:t>
            </a:r>
          </a:p>
          <a:p>
            <a:pPr marL="0" indent="0" algn="ctr">
              <a:buNone/>
            </a:pPr>
            <a:r>
              <a:rPr lang="en-GB" sz="4000" dirty="0">
                <a:latin typeface="+mj-lt"/>
              </a:rPr>
              <a:t>Improvement and Restructuring of the Psychology Curriculum according to the Bologna Declaration (IRPC)</a:t>
            </a:r>
          </a:p>
          <a:p>
            <a:pPr marL="0" indent="0" algn="ctr">
              <a:buNone/>
            </a:pPr>
            <a:endParaRPr lang="en-GB" sz="4000" dirty="0">
              <a:solidFill>
                <a:srgbClr val="00B050"/>
              </a:solidFill>
              <a:latin typeface="+mj-lt"/>
            </a:endParaRPr>
          </a:p>
          <a:p>
            <a:pPr marL="0" indent="0" algn="ctr">
              <a:buNone/>
            </a:pPr>
            <a:r>
              <a:rPr lang="en-GB" sz="4000" dirty="0">
                <a:solidFill>
                  <a:srgbClr val="00B050"/>
                </a:solidFill>
                <a:latin typeface="+mj-lt"/>
              </a:rPr>
              <a:t>MU/Belgrade University</a:t>
            </a:r>
            <a:endParaRPr lang="bs-Latn-BA" sz="4000" dirty="0">
              <a:solidFill>
                <a:srgbClr val="00B050"/>
              </a:solidFill>
              <a:latin typeface="+mj-lt"/>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5</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420370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4000" dirty="0">
                <a:solidFill>
                  <a:srgbClr val="FF0000"/>
                </a:solidFill>
              </a:rPr>
              <a:t>2009</a:t>
            </a:r>
          </a:p>
          <a:p>
            <a:pPr marL="0" indent="0" algn="ctr">
              <a:buNone/>
            </a:pPr>
            <a:r>
              <a:rPr lang="en-GB" sz="4000" dirty="0"/>
              <a:t>Internal Quality Assurance at Serbian Universities (SIQAS)</a:t>
            </a:r>
          </a:p>
          <a:p>
            <a:pPr marL="0" indent="0" algn="ctr">
              <a:buNone/>
            </a:pPr>
            <a:endParaRPr lang="en-GB" sz="4000" dirty="0"/>
          </a:p>
          <a:p>
            <a:pPr marL="0" indent="0" algn="ctr">
              <a:buNone/>
            </a:pPr>
            <a:r>
              <a:rPr lang="en-GB" sz="4000" dirty="0">
                <a:solidFill>
                  <a:srgbClr val="00B050"/>
                </a:solidFill>
                <a:latin typeface="Calibri" panose="020F0502020204030204" pitchFamily="34" charset="0"/>
                <a:cs typeface="Calibri" panose="020F0502020204030204" pitchFamily="34" charset="0"/>
              </a:rPr>
              <a:t>University of Nis</a:t>
            </a:r>
            <a:r>
              <a:rPr lang="en-GB" dirty="0">
                <a:solidFill>
                  <a:srgbClr val="002060"/>
                </a:solidFill>
                <a:latin typeface="Book Antiqua" panose="02040602050305030304" pitchFamily="18" charset="0"/>
              </a:rPr>
              <a:t>	</a:t>
            </a:r>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6</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3325006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lnSpc>
                <a:spcPct val="107000"/>
              </a:lnSpc>
              <a:spcAft>
                <a:spcPts val="0"/>
              </a:spcAft>
              <a:buNone/>
            </a:pPr>
            <a:r>
              <a:rPr lang="en-GB" sz="4000" dirty="0">
                <a:solidFill>
                  <a:srgbClr val="FF0000"/>
                </a:solidFill>
                <a:latin typeface="Calibri" panose="020F0502020204030204" pitchFamily="34" charset="0"/>
                <a:ea typeface="Times New Roman" panose="02020603050405020304" pitchFamily="18" charset="0"/>
                <a:cs typeface="Calibri" panose="020F0502020204030204" pitchFamily="34" charset="0"/>
              </a:rPr>
              <a:t>2010</a:t>
            </a:r>
            <a:endParaRPr lang="en-GB" sz="4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4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Strengthening the Student Role in Governance and Management at the Universities of Serbia in line with the Bologna Process (SIGMUS)</a:t>
            </a:r>
          </a:p>
          <a:p>
            <a:pPr marL="0" indent="0" algn="ctr">
              <a:lnSpc>
                <a:spcPct val="107000"/>
              </a:lnSpc>
              <a:spcAft>
                <a:spcPts val="0"/>
              </a:spcAft>
              <a:buNone/>
            </a:pPr>
            <a:endParaRPr lang="en-GB" sz="4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Aft>
                <a:spcPts val="0"/>
              </a:spcAft>
              <a:buNone/>
            </a:pPr>
            <a:r>
              <a:rPr lang="en-GB" sz="4000" dirty="0">
                <a:solidFill>
                  <a:srgbClr val="00B050"/>
                </a:solidFill>
                <a:latin typeface="Calibri" panose="020F0502020204030204" pitchFamily="34" charset="0"/>
                <a:ea typeface="Calibri" panose="020F0502020204030204" pitchFamily="34" charset="0"/>
                <a:cs typeface="Calibri" panose="020F0502020204030204" pitchFamily="34" charset="0"/>
              </a:rPr>
              <a:t>University of Belgrade</a:t>
            </a:r>
            <a:endParaRPr lang="en-GB" sz="40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7</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662548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763000" cy="4525963"/>
          </a:xfrm>
        </p:spPr>
        <p:txBody>
          <a:bodyPr>
            <a:normAutofit/>
          </a:bodyPr>
          <a:lstStyle/>
          <a:p>
            <a:pPr marL="0" indent="0" algn="ctr">
              <a:lnSpc>
                <a:spcPct val="107000"/>
              </a:lnSpc>
              <a:spcAft>
                <a:spcPts val="0"/>
              </a:spcAft>
              <a:buNone/>
            </a:pPr>
            <a:r>
              <a:rPr lang="en-GB" sz="4000" dirty="0">
                <a:solidFill>
                  <a:srgbClr val="FF0000"/>
                </a:solidFill>
                <a:latin typeface="Calibri" panose="020F0502020204030204" pitchFamily="34" charset="0"/>
                <a:ea typeface="Times New Roman" panose="02020603050405020304" pitchFamily="18" charset="0"/>
                <a:cs typeface="Calibri" panose="020F0502020204030204" pitchFamily="34" charset="0"/>
              </a:rPr>
              <a:t>2010</a:t>
            </a:r>
            <a:endParaRPr lang="en-GB" sz="4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4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Building Capacity for Structural Reform in Higher Education of Western Balkan Countries (STREW)</a:t>
            </a:r>
          </a:p>
          <a:p>
            <a:pPr marL="0" indent="0" algn="ctr">
              <a:lnSpc>
                <a:spcPct val="107000"/>
              </a:lnSpc>
              <a:spcAft>
                <a:spcPts val="0"/>
              </a:spcAft>
              <a:buNone/>
            </a:pPr>
            <a:r>
              <a:rPr lang="en-GB" sz="2400" dirty="0"/>
              <a:t>(Leading to Regional Platform for Benchmarking and Cooperation in Higher Education)</a:t>
            </a:r>
            <a:endParaRPr lang="en-GB" sz="2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Aft>
                <a:spcPts val="0"/>
              </a:spcAft>
              <a:buNone/>
            </a:pPr>
            <a:r>
              <a:rPr lang="en-GB" sz="4000" dirty="0">
                <a:solidFill>
                  <a:srgbClr val="00B050"/>
                </a:solidFill>
                <a:latin typeface="Calibri" panose="020F0502020204030204" pitchFamily="34" charset="0"/>
                <a:cs typeface="Calibri" panose="020F0502020204030204" pitchFamily="34" charset="0"/>
              </a:rPr>
              <a:t>University of Novi Sad</a:t>
            </a:r>
            <a:endParaRPr lang="bs-Latn-BA" sz="4000" dirty="0">
              <a:solidFill>
                <a:srgbClr val="00B05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8</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2066669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ctr">
              <a:lnSpc>
                <a:spcPct val="107000"/>
              </a:lnSpc>
              <a:spcAft>
                <a:spcPts val="0"/>
              </a:spcAft>
              <a:buNone/>
            </a:pPr>
            <a:r>
              <a:rPr lang="en-GB" sz="4000" dirty="0">
                <a:solidFill>
                  <a:srgbClr val="FF0000"/>
                </a:solidFill>
                <a:latin typeface="Calibri" panose="020F0502020204030204" pitchFamily="34" charset="0"/>
                <a:ea typeface="Times New Roman" panose="02020603050405020304" pitchFamily="18" charset="0"/>
                <a:cs typeface="Calibri" panose="020F0502020204030204" pitchFamily="34" charset="0"/>
              </a:rPr>
              <a:t>2013</a:t>
            </a:r>
            <a:endParaRPr lang="en-GB" sz="4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4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Fostering University Support Services and Procedures for Full Participation in the European Higher Education Area (FUSE) </a:t>
            </a:r>
          </a:p>
          <a:p>
            <a:pPr marL="0" indent="0" algn="ctr">
              <a:lnSpc>
                <a:spcPct val="107000"/>
              </a:lnSpc>
              <a:spcAft>
                <a:spcPts val="0"/>
              </a:spcAft>
              <a:buNone/>
            </a:pPr>
            <a:endParaRPr lang="en-GB" sz="4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0" indent="0" algn="ctr">
              <a:lnSpc>
                <a:spcPct val="107000"/>
              </a:lnSpc>
              <a:spcAft>
                <a:spcPts val="0"/>
              </a:spcAft>
              <a:buNone/>
            </a:pPr>
            <a:r>
              <a:rPr lang="en-GB" sz="4000" dirty="0">
                <a:solidFill>
                  <a:srgbClr val="00B050"/>
                </a:solidFill>
                <a:latin typeface="Calibri" panose="020F0502020204030204" pitchFamily="34" charset="0"/>
                <a:ea typeface="Times New Roman" panose="02020603050405020304" pitchFamily="18" charset="0"/>
                <a:cs typeface="Calibri" panose="020F0502020204030204" pitchFamily="34" charset="0"/>
              </a:rPr>
              <a:t>University of Nis</a:t>
            </a:r>
            <a:endParaRPr lang="en-GB" sz="40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bs-Latn-BA" dirty="0">
              <a:solidFill>
                <a:srgbClr val="002060"/>
              </a:solidFill>
              <a:latin typeface="Book Antiqua" panose="02040602050305030304" pitchFamily="18" charset="0"/>
            </a:endParaRPr>
          </a:p>
        </p:txBody>
      </p:sp>
      <p:sp>
        <p:nvSpPr>
          <p:cNvPr id="6" name="Title 1"/>
          <p:cNvSpPr txBox="1">
            <a:spLocks/>
          </p:cNvSpPr>
          <p:nvPr/>
        </p:nvSpPr>
        <p:spPr>
          <a:xfrm>
            <a:off x="1981200" y="152400"/>
            <a:ext cx="5562600" cy="3809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400" dirty="0">
                <a:solidFill>
                  <a:srgbClr val="002060"/>
                </a:solidFill>
                <a:latin typeface="Book Antiqua" panose="02040602050305030304" pitchFamily="18" charset="0"/>
              </a:rPr>
              <a:t>Development of master curricula for natural disasters risk management in Western Balkan countries</a:t>
            </a:r>
            <a:endParaRPr lang="bs-Latn-BA" sz="1400" dirty="0">
              <a:solidFill>
                <a:srgbClr val="002060"/>
              </a:solidFill>
              <a:latin typeface="Book Antiqua" panose="02040602050305030304" pitchFamily="18" charset="0"/>
            </a:endParaRPr>
          </a:p>
        </p:txBody>
      </p:sp>
      <p:cxnSp>
        <p:nvCxnSpPr>
          <p:cNvPr id="7" name="Straight Connector 6"/>
          <p:cNvCxnSpPr/>
          <p:nvPr/>
        </p:nvCxnSpPr>
        <p:spPr>
          <a:xfrm>
            <a:off x="0" y="723900"/>
            <a:ext cx="9144000" cy="0"/>
          </a:xfrm>
          <a:prstGeom prst="line">
            <a:avLst/>
          </a:prstGeom>
          <a:ln w="254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9</a:t>
            </a:fld>
            <a:endParaRPr lang="en-US"/>
          </a:p>
        </p:txBody>
      </p:sp>
      <p:pic>
        <p:nvPicPr>
          <p:cNvPr id="11" name="Picture 10" descr="final_color.jpg"/>
          <p:cNvPicPr>
            <a:picLocks noChangeAspect="1"/>
          </p:cNvPicPr>
          <p:nvPr/>
        </p:nvPicPr>
        <p:blipFill>
          <a:blip r:embed="rId2" cstate="print"/>
          <a:stretch>
            <a:fillRect/>
          </a:stretch>
        </p:blipFill>
        <p:spPr>
          <a:xfrm>
            <a:off x="0" y="0"/>
            <a:ext cx="1447800" cy="685800"/>
          </a:xfrm>
          <a:prstGeom prst="rect">
            <a:avLst/>
          </a:prstGeom>
        </p:spPr>
      </p:pic>
      <p:pic>
        <p:nvPicPr>
          <p:cNvPr id="12" name="Picture 11" descr="eu_flag_co_funded_pos_[rgb]_right.jpg"/>
          <p:cNvPicPr/>
          <p:nvPr/>
        </p:nvPicPr>
        <p:blipFill>
          <a:blip r:embed="rId3" cstate="print"/>
          <a:stretch>
            <a:fillRect/>
          </a:stretch>
        </p:blipFill>
        <p:spPr>
          <a:xfrm>
            <a:off x="7467600" y="152400"/>
            <a:ext cx="1676400" cy="409575"/>
          </a:xfrm>
          <a:prstGeom prst="rect">
            <a:avLst/>
          </a:prstGeom>
        </p:spPr>
      </p:pic>
    </p:spTree>
    <p:extLst>
      <p:ext uri="{BB962C8B-B14F-4D97-AF65-F5344CB8AC3E}">
        <p14:creationId xmlns:p14="http://schemas.microsoft.com/office/powerpoint/2010/main" val="3795903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TotalTime>
  <Words>427</Words>
  <Application>Microsoft Office PowerPoint</Application>
  <PresentationFormat>On-screen Show (4:3)</PresentationFormat>
  <Paragraphs>85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Book Antiqua</vt:lpstr>
      <vt:lpstr>Calibri</vt:lpstr>
      <vt:lpstr>Times New Roman</vt:lpstr>
      <vt:lpstr>Office Theme</vt:lpstr>
      <vt:lpstr>Development of master curricula for natural disasters risk management in Western Balkan countries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of Internationalisation in B&amp;H Higher Education</dc:title>
  <dc:creator>user</dc:creator>
  <cp:lastModifiedBy>Mike Dawney</cp:lastModifiedBy>
  <cp:revision>31</cp:revision>
  <dcterms:created xsi:type="dcterms:W3CDTF">2006-08-16T00:00:00Z</dcterms:created>
  <dcterms:modified xsi:type="dcterms:W3CDTF">2018-03-07T10:50:32Z</dcterms:modified>
</cp:coreProperties>
</file>