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57" r:id="rId3"/>
    <p:sldId id="262" r:id="rId4"/>
    <p:sldId id="258" r:id="rId5"/>
    <p:sldId id="259" r:id="rId6"/>
    <p:sldId id="260" r:id="rId7"/>
    <p:sldId id="261"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320"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7C2-E8DC-467C-9833-F833067453C2}" type="datetimeFigureOut">
              <a:rPr lang="en-US" smtClean="0"/>
              <a:pPr/>
              <a:t>3/7/2018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A8E8C-7000-4BD7-A278-0C135579044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93350BE-36FB-48B8-BC3B-BF82FA8A4B16}" type="datetime1">
              <a:rPr lang="en-US" smtClean="0"/>
              <a:pPr/>
              <a:t>3/7/2018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5A8D951-FD7A-4EA6-9971-BA4650F5F282}" type="datetime1">
              <a:rPr lang="en-US" smtClean="0"/>
              <a:pPr/>
              <a:t>3/7/2018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07DDA1A-1160-4810-A009-9384DF143964}" type="datetime1">
              <a:rPr lang="en-US" smtClean="0"/>
              <a:pPr/>
              <a:t>3/7/2018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4B8CA7-DF52-4574-B28B-BF67C425F74E}" type="datetime1">
              <a:rPr lang="en-US" smtClean="0"/>
              <a:pPr/>
              <a:t>3/7/2018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6F388C-ACCE-4EF5-AD2C-86A2C6495869}" type="datetime1">
              <a:rPr lang="en-US" smtClean="0"/>
              <a:pPr/>
              <a:t>3/7/2018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02A2DB-E9A4-4F11-9A97-3D805873123B}" type="datetime1">
              <a:rPr lang="en-US" smtClean="0"/>
              <a:pPr/>
              <a:t>3/7/2018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65D039D-4B07-4C92-99B2-D30586816A68}" type="datetime1">
              <a:rPr lang="en-US" smtClean="0"/>
              <a:pPr/>
              <a:t>3/7/2018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DD8C0F6-D106-4D90-B6A1-515B7FD8F0C8}" type="datetime1">
              <a:rPr lang="en-US" smtClean="0"/>
              <a:pPr/>
              <a:t>3/7/2018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B9723-2437-47C8-833A-EDB2EBB6A5A1}" type="datetime1">
              <a:rPr lang="en-US" smtClean="0"/>
              <a:pPr/>
              <a:t>3/7/2018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05C9E6-3B8B-4571-9128-858A99C98B86}" type="datetime1">
              <a:rPr lang="en-US" smtClean="0"/>
              <a:pPr/>
              <a:t>3/7/2018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4141EB-C6BD-49FF-BC05-BF0312C62789}" type="datetime1">
              <a:rPr lang="en-US" smtClean="0"/>
              <a:pPr/>
              <a:t>3/7/2018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1E575-74B0-4F22-8519-3F96FB7A2B3A}" type="datetime1">
              <a:rPr lang="en-US" smtClean="0"/>
              <a:pPr/>
              <a:t>3/7/2018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stretch>
            <a:fillRect l="-8000" r="-8000"/>
          </a:stretch>
        </a:blipFill>
        <a:effectLst/>
      </p:bgPr>
    </p:bg>
    <p:spTree>
      <p:nvGrpSpPr>
        <p:cNvPr id="1" name=""/>
        <p:cNvGrpSpPr/>
        <p:nvPr/>
      </p:nvGrpSpPr>
      <p:grpSpPr>
        <a:xfrm>
          <a:off x="0" y="0"/>
          <a:ext cx="0" cy="0"/>
          <a:chOff x="0" y="0"/>
          <a:chExt cx="0" cy="0"/>
        </a:xfrm>
      </p:grpSpPr>
      <p:pic>
        <p:nvPicPr>
          <p:cNvPr id="14" name="Picture 13" descr="final_color.jpg"/>
          <p:cNvPicPr>
            <a:picLocks noChangeAspect="1"/>
          </p:cNvPicPr>
          <p:nvPr/>
        </p:nvPicPr>
        <p:blipFill>
          <a:blip r:embed="rId3"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609601"/>
            <a:ext cx="7772400" cy="457200"/>
          </a:xfrm>
        </p:spPr>
        <p:txBody>
          <a:bodyPr>
            <a:normAutofit fontScale="90000"/>
          </a:bodyPr>
          <a:lstStyle/>
          <a:p>
            <a:r>
              <a:rPr lang="en-US" sz="1800" dirty="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1371600" y="1524000"/>
            <a:ext cx="6400800" cy="1143000"/>
          </a:xfrm>
        </p:spPr>
        <p:txBody>
          <a:bodyPr>
            <a:normAutofit/>
          </a:bodyPr>
          <a:lstStyle/>
          <a:p>
            <a:r>
              <a:rPr lang="en-GB"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Middlesex University – Projects in the Western Balkans</a:t>
            </a:r>
            <a:endParaRPr lang="bs-Latn-BA"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0" y="10668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685800" y="2824238"/>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400" b="1" dirty="0">
                <a:solidFill>
                  <a:srgbClr val="002060"/>
                </a:solidFill>
                <a:latin typeface="Book Antiqua" panose="02040602050305030304" pitchFamily="18" charset="0"/>
              </a:rPr>
              <a:t>Mike Dawney</a:t>
            </a:r>
            <a:endParaRPr lang="sr-Latn-BA" sz="2400" b="1" dirty="0">
              <a:solidFill>
                <a:srgbClr val="002060"/>
              </a:solidFill>
              <a:latin typeface="Book Antiqua" panose="02040602050305030304" pitchFamily="18" charset="0"/>
            </a:endParaRPr>
          </a:p>
          <a:p>
            <a:r>
              <a:rPr lang="en-GB" sz="2400" b="1" dirty="0">
                <a:solidFill>
                  <a:srgbClr val="002060"/>
                </a:solidFill>
                <a:latin typeface="Book Antiqua" panose="02040602050305030304" pitchFamily="18" charset="0"/>
              </a:rPr>
              <a:t>Middlesex University</a:t>
            </a:r>
            <a:endParaRPr lang="bs-Latn-BA" sz="2400" b="1" dirty="0">
              <a:solidFill>
                <a:srgbClr val="002060"/>
              </a:solidFill>
              <a:latin typeface="Book Antiqua" panose="02040602050305030304" pitchFamily="18" charset="0"/>
            </a:endParaRPr>
          </a:p>
        </p:txBody>
      </p:sp>
      <p:sp>
        <p:nvSpPr>
          <p:cNvPr id="9" name="Title 1"/>
          <p:cNvSpPr txBox="1">
            <a:spLocks/>
          </p:cNvSpPr>
          <p:nvPr/>
        </p:nvSpPr>
        <p:spPr>
          <a:xfrm>
            <a:off x="584635" y="384652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2800" dirty="0">
                <a:solidFill>
                  <a:srgbClr val="002060"/>
                </a:solidFill>
                <a:latin typeface="Book Antiqua" panose="02040602050305030304" pitchFamily="18" charset="0"/>
              </a:rPr>
              <a:t>Interproject Coaching </a:t>
            </a:r>
            <a:r>
              <a:rPr lang="sr-Latn-BA" sz="2800" dirty="0">
                <a:solidFill>
                  <a:srgbClr val="002060"/>
                </a:solidFill>
                <a:latin typeface="Book Antiqua" panose="02040602050305030304" pitchFamily="18" charset="0"/>
              </a:rPr>
              <a:t>/ </a:t>
            </a:r>
            <a:r>
              <a:rPr lang="en-GB" sz="2800" dirty="0">
                <a:solidFill>
                  <a:srgbClr val="002060"/>
                </a:solidFill>
                <a:latin typeface="Book Antiqua" panose="02040602050305030304" pitchFamily="18" charset="0"/>
              </a:rPr>
              <a:t>March 6-8 2018</a:t>
            </a:r>
            <a:endParaRPr lang="bs-Latn-BA" sz="2800" dirty="0">
              <a:solidFill>
                <a:srgbClr val="002060"/>
              </a:solidFill>
              <a:latin typeface="Book Antiqua" panose="02040602050305030304" pitchFamily="18" charset="0"/>
            </a:endParaRPr>
          </a:p>
        </p:txBody>
      </p:sp>
      <p:sp>
        <p:nvSpPr>
          <p:cNvPr id="11" name="Title 1"/>
          <p:cNvSpPr txBox="1">
            <a:spLocks/>
          </p:cNvSpPr>
          <p:nvPr/>
        </p:nvSpPr>
        <p:spPr>
          <a:xfrm>
            <a:off x="3344862" y="2917855"/>
            <a:ext cx="2325688" cy="1295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s-Latn-BA" sz="1800" dirty="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a:effectLst/>
                <a:latin typeface="Book Antiqua"/>
                <a:ea typeface="Calibri"/>
                <a:cs typeface="Times New Roman"/>
              </a:rPr>
              <a:t>5</a:t>
            </a:r>
            <a:r>
              <a:rPr lang="en-US" sz="120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reflects 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5" name="Picture 14" descr="eu_flag_co_funded_pos_[rgb]_right.jpg"/>
          <p:cNvPicPr/>
          <p:nvPr/>
        </p:nvPicPr>
        <p:blipFill>
          <a:blip r:embed="rId4" cstate="print"/>
          <a:stretch>
            <a:fillRect/>
          </a:stretch>
        </p:blipFill>
        <p:spPr>
          <a:xfrm>
            <a:off x="7467600" y="152400"/>
            <a:ext cx="1676400" cy="409575"/>
          </a:xfrm>
          <a:prstGeom prst="rect">
            <a:avLst/>
          </a:prstGeom>
        </p:spPr>
      </p:pic>
      <p:pic>
        <p:nvPicPr>
          <p:cNvPr id="12" name="Picture 2" descr="P:\RFC152621 (HSSC)\Logos and Presentation Templates\Middlesex University_Transparent Background.png">
            <a:extLst>
              <a:ext uri="{FF2B5EF4-FFF2-40B4-BE49-F238E27FC236}">
                <a16:creationId xmlns:a16="http://schemas.microsoft.com/office/drawing/2014/main" id="{BA1E5F71-8247-44A4-A2B7-BB91DACBEB8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4928393"/>
            <a:ext cx="2005013" cy="811213"/>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P:\RFC152621 (HSSC)\Logos and Presentation Templates\FHRC LOGO.PNG">
            <a:extLst>
              <a:ext uri="{FF2B5EF4-FFF2-40B4-BE49-F238E27FC236}">
                <a16:creationId xmlns:a16="http://schemas.microsoft.com/office/drawing/2014/main" id="{76407F58-AB0B-4A90-892A-B01C579A993B}"/>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663180" y="4869597"/>
            <a:ext cx="1285240" cy="10040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3955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10</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
        <p:nvSpPr>
          <p:cNvPr id="15" name="Content Placeholder 14">
            <a:extLst>
              <a:ext uri="{FF2B5EF4-FFF2-40B4-BE49-F238E27FC236}">
                <a16:creationId xmlns:a16="http://schemas.microsoft.com/office/drawing/2014/main" id="{232F545A-03AE-4F9C-888C-20C1D3188F40}"/>
              </a:ext>
            </a:extLst>
          </p:cNvPr>
          <p:cNvSpPr>
            <a:spLocks noGrp="1"/>
          </p:cNvSpPr>
          <p:nvPr>
            <p:ph idx="1"/>
          </p:nvPr>
        </p:nvSpPr>
        <p:spPr/>
        <p:txBody>
          <a:bodyPr>
            <a:normAutofit lnSpcReduction="10000"/>
          </a:bodyPr>
          <a:lstStyle/>
          <a:p>
            <a:pPr marL="0" indent="0" algn="ctr">
              <a:buNone/>
            </a:pPr>
            <a:r>
              <a:rPr lang="en-GB" sz="4000" dirty="0">
                <a:solidFill>
                  <a:srgbClr val="FF0000"/>
                </a:solidFill>
              </a:rPr>
              <a:t>2016</a:t>
            </a:r>
          </a:p>
          <a:p>
            <a:pPr marL="0" indent="0" algn="ctr">
              <a:buNone/>
            </a:pPr>
            <a:r>
              <a:rPr lang="en-GB" sz="4000" dirty="0"/>
              <a:t>Development of master curricula for natural disasters risk management in Western Balkan countries</a:t>
            </a:r>
          </a:p>
          <a:p>
            <a:pPr marL="0" indent="0" algn="ctr">
              <a:buNone/>
            </a:pPr>
            <a:r>
              <a:rPr lang="en-GB" sz="4000" dirty="0"/>
              <a:t>(NatRisk)</a:t>
            </a:r>
          </a:p>
          <a:p>
            <a:pPr marL="0" indent="0" algn="ctr">
              <a:buNone/>
            </a:pPr>
            <a:endParaRPr lang="en-GB" sz="4000" dirty="0"/>
          </a:p>
          <a:p>
            <a:pPr marL="0" indent="0" algn="ctr">
              <a:buNone/>
            </a:pPr>
            <a:r>
              <a:rPr lang="en-GB" sz="4000" dirty="0">
                <a:solidFill>
                  <a:srgbClr val="00B050"/>
                </a:solidFill>
              </a:rPr>
              <a:t>University of Nis</a:t>
            </a:r>
          </a:p>
        </p:txBody>
      </p:sp>
    </p:spTree>
    <p:extLst>
      <p:ext uri="{BB962C8B-B14F-4D97-AF65-F5344CB8AC3E}">
        <p14:creationId xmlns:p14="http://schemas.microsoft.com/office/powerpoint/2010/main" val="3260478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1"/>
            <a:ext cx="8229600" cy="5791196"/>
          </a:xfrm>
        </p:spPr>
        <p:txBody>
          <a:bodyPr>
            <a:normAutofit fontScale="85000" lnSpcReduction="20000"/>
          </a:bodyPr>
          <a:lstStyle/>
          <a:p>
            <a:pPr marL="0" indent="0">
              <a:buNone/>
            </a:pPr>
            <a:r>
              <a:rPr lang="en-GB" dirty="0"/>
              <a:t>Some reflections ……</a:t>
            </a:r>
          </a:p>
          <a:p>
            <a:r>
              <a:rPr lang="en-GB" dirty="0">
                <a:solidFill>
                  <a:srgbClr val="00B050"/>
                </a:solidFill>
              </a:rPr>
              <a:t>Start interproject coaching early (preferably before the project begins)</a:t>
            </a:r>
          </a:p>
          <a:p>
            <a:r>
              <a:rPr lang="en-GB" dirty="0">
                <a:solidFill>
                  <a:srgbClr val="00B050"/>
                </a:solidFill>
              </a:rPr>
              <a:t>Don’t reinvent the wheel (learn from previous projects and build on them)</a:t>
            </a:r>
          </a:p>
          <a:p>
            <a:r>
              <a:rPr lang="en-GB" dirty="0">
                <a:solidFill>
                  <a:srgbClr val="00B050"/>
                </a:solidFill>
              </a:rPr>
              <a:t>Be consistent within countries and preferably across the region</a:t>
            </a:r>
          </a:p>
          <a:p>
            <a:r>
              <a:rPr lang="en-GB" dirty="0">
                <a:solidFill>
                  <a:srgbClr val="00B050"/>
                </a:solidFill>
              </a:rPr>
              <a:t>Resolve inconsistent interpretations of EHEA and other guidelines </a:t>
            </a:r>
          </a:p>
          <a:p>
            <a:r>
              <a:rPr lang="en-GB" dirty="0">
                <a:solidFill>
                  <a:srgbClr val="00B050"/>
                </a:solidFill>
              </a:rPr>
              <a:t>Don’t follow project objectives blindly. Go where the project realistically takes you, and explain this to National Agency and EACEA</a:t>
            </a:r>
            <a:r>
              <a:rPr lang="en-GB" dirty="0">
                <a:solidFill>
                  <a:srgbClr val="002060"/>
                </a:solidFill>
                <a:latin typeface="Book Antiqua" panose="02040602050305030304" pitchFamily="18" charset="0"/>
              </a:rPr>
              <a:t>	</a:t>
            </a:r>
          </a:p>
          <a:p>
            <a:r>
              <a:rPr lang="en-GB" dirty="0">
                <a:solidFill>
                  <a:srgbClr val="00B050"/>
                </a:solidFill>
              </a:rPr>
              <a:t>Work with other projects to resolve issues with governments/EACEA/Other agencies</a:t>
            </a:r>
          </a:p>
          <a:p>
            <a:r>
              <a:rPr lang="en-GB" dirty="0">
                <a:solidFill>
                  <a:srgbClr val="00B050"/>
                </a:solidFill>
              </a:rPr>
              <a:t>Manage the change – with all stakeholders</a:t>
            </a:r>
          </a:p>
          <a:p>
            <a:endParaRPr lang="bs-Latn-BA" dirty="0">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11</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1990441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8000"/>
            <a:lum/>
          </a:blip>
          <a:srcRect/>
          <a:stretch>
            <a:fillRect l="-6000" r="-6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GB" dirty="0">
              <a:solidFill>
                <a:srgbClr val="002060"/>
              </a:solidFill>
              <a:latin typeface="Book Antiqua" panose="02040602050305030304" pitchFamily="18" charset="0"/>
            </a:endParaRPr>
          </a:p>
          <a:p>
            <a:pPr marL="0" indent="0" algn="ctr">
              <a:buNone/>
            </a:pPr>
            <a:r>
              <a:rPr lang="en-GB" dirty="0">
                <a:solidFill>
                  <a:srgbClr val="002060"/>
                </a:solidFill>
                <a:latin typeface="+mj-lt"/>
              </a:rPr>
              <a:t>Thank you!</a:t>
            </a:r>
          </a:p>
          <a:p>
            <a:pPr marL="0" indent="0" algn="ctr">
              <a:buNone/>
            </a:pPr>
            <a:endParaRPr lang="en-GB" dirty="0">
              <a:solidFill>
                <a:srgbClr val="002060"/>
              </a:solidFill>
              <a:latin typeface="+mj-lt"/>
            </a:endParaRPr>
          </a:p>
          <a:p>
            <a:pPr marL="0" indent="0" algn="ctr">
              <a:buNone/>
            </a:pPr>
            <a:r>
              <a:rPr lang="en-GB" dirty="0">
                <a:solidFill>
                  <a:srgbClr val="002060"/>
                </a:solidFill>
                <a:latin typeface="+mj-lt"/>
              </a:rPr>
              <a:t>My email – m.dawney@mdx.ac.uk</a:t>
            </a:r>
            <a:endParaRPr lang="bs-Latn-BA" dirty="0">
              <a:solidFill>
                <a:srgbClr val="002060"/>
              </a:solidFill>
              <a:latin typeface="+mj-lt"/>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12</a:t>
            </a:fld>
            <a:endParaRPr lang="en-US"/>
          </a:p>
        </p:txBody>
      </p:sp>
      <p:pic>
        <p:nvPicPr>
          <p:cNvPr id="11" name="Picture 10" descr="final_color.jpg"/>
          <p:cNvPicPr>
            <a:picLocks noChangeAspect="1"/>
          </p:cNvPicPr>
          <p:nvPr/>
        </p:nvPicPr>
        <p:blipFill>
          <a:blip r:embed="rId3"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4"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1198857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2000"/>
            <a:lum/>
          </a:blip>
          <a:srcRect/>
          <a:stretch>
            <a:fillRect l="-1000" r="-1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endParaRPr lang="en-GB" dirty="0">
              <a:solidFill>
                <a:srgbClr val="002060"/>
              </a:solidFill>
              <a:latin typeface="Book Antiqua" panose="02040602050305030304" pitchFamily="18" charset="0"/>
            </a:endParaRPr>
          </a:p>
          <a:p>
            <a:pPr marL="0" indent="0">
              <a:buNone/>
            </a:pPr>
            <a:r>
              <a:rPr lang="en-GB" dirty="0">
                <a:solidFill>
                  <a:srgbClr val="002060"/>
                </a:solidFill>
                <a:latin typeface="Calibri" panose="020F0502020204030204" pitchFamily="34" charset="0"/>
                <a:cs typeface="Calibri" panose="020F0502020204030204" pitchFamily="34" charset="0"/>
              </a:rPr>
              <a:t>100 EU funded projects since 2003</a:t>
            </a:r>
          </a:p>
          <a:p>
            <a:pPr marL="0" indent="0">
              <a:buNone/>
            </a:pPr>
            <a:endParaRPr lang="en-GB" dirty="0">
              <a:solidFill>
                <a:srgbClr val="002060"/>
              </a:solidFill>
              <a:latin typeface="Calibri" panose="020F0502020204030204" pitchFamily="34" charset="0"/>
              <a:cs typeface="Calibri" panose="020F0502020204030204" pitchFamily="34" charset="0"/>
            </a:endParaRPr>
          </a:p>
          <a:p>
            <a:pPr marL="0" indent="0">
              <a:buNone/>
            </a:pPr>
            <a:r>
              <a:rPr lang="en-GB" dirty="0">
                <a:solidFill>
                  <a:srgbClr val="002060"/>
                </a:solidFill>
                <a:latin typeface="Calibri" panose="020F0502020204030204" pitchFamily="34" charset="0"/>
                <a:cs typeface="Calibri" panose="020F0502020204030204" pitchFamily="34" charset="0"/>
              </a:rPr>
              <a:t>20 in West Balkan Region</a:t>
            </a:r>
          </a:p>
          <a:p>
            <a:pPr marL="0" indent="0">
              <a:buNone/>
            </a:pPr>
            <a:endParaRPr lang="en-GB" dirty="0">
              <a:solidFill>
                <a:srgbClr val="002060"/>
              </a:solidFill>
              <a:latin typeface="Calibri" panose="020F0502020204030204" pitchFamily="34" charset="0"/>
              <a:cs typeface="Calibri" panose="020F0502020204030204" pitchFamily="34" charset="0"/>
            </a:endParaRPr>
          </a:p>
          <a:p>
            <a:pPr marL="0" indent="0">
              <a:buNone/>
            </a:pPr>
            <a:r>
              <a:rPr lang="en-GB" dirty="0">
                <a:solidFill>
                  <a:srgbClr val="002060"/>
                </a:solidFill>
                <a:latin typeface="Calibri" panose="020F0502020204030204" pitchFamily="34" charset="0"/>
                <a:cs typeface="Calibri" panose="020F0502020204030204" pitchFamily="34" charset="0"/>
              </a:rPr>
              <a:t>Main topics in the region: 	</a:t>
            </a:r>
          </a:p>
          <a:p>
            <a:r>
              <a:rPr lang="en-GB" dirty="0">
                <a:solidFill>
                  <a:srgbClr val="002060"/>
                </a:solidFill>
                <a:latin typeface="Calibri" panose="020F0502020204030204" pitchFamily="34" charset="0"/>
                <a:cs typeface="Calibri" panose="020F0502020204030204" pitchFamily="34" charset="0"/>
              </a:rPr>
              <a:t>HE reform</a:t>
            </a:r>
          </a:p>
          <a:p>
            <a:r>
              <a:rPr lang="en-GB" dirty="0">
                <a:solidFill>
                  <a:srgbClr val="002060"/>
                </a:solidFill>
                <a:latin typeface="Calibri" panose="020F0502020204030204" pitchFamily="34" charset="0"/>
                <a:cs typeface="Calibri" panose="020F0502020204030204" pitchFamily="34" charset="0"/>
              </a:rPr>
              <a:t>Refugees, Asylum, Human Trafficking, Border Management</a:t>
            </a:r>
          </a:p>
          <a:p>
            <a:r>
              <a:rPr lang="en-GB" dirty="0">
                <a:solidFill>
                  <a:srgbClr val="002060"/>
                </a:solidFill>
                <a:latin typeface="Calibri" panose="020F0502020204030204" pitchFamily="34" charset="0"/>
                <a:cs typeface="Calibri" panose="020F0502020204030204" pitchFamily="34" charset="0"/>
              </a:rPr>
              <a:t>Human Rights	</a:t>
            </a:r>
            <a:r>
              <a:rPr lang="en-GB" dirty="0">
                <a:solidFill>
                  <a:srgbClr val="002060"/>
                </a:solidFill>
                <a:latin typeface="Book Antiqua" panose="02040602050305030304" pitchFamily="18" charset="0"/>
              </a:rPr>
              <a:t>					</a:t>
            </a:r>
            <a:endParaRPr lang="bs-Latn-BA" dirty="0">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pic>
        <p:nvPicPr>
          <p:cNvPr id="11" name="Picture 10" descr="final_color.jpg"/>
          <p:cNvPicPr>
            <a:picLocks noChangeAspect="1"/>
          </p:cNvPicPr>
          <p:nvPr/>
        </p:nvPicPr>
        <p:blipFill>
          <a:blip r:embed="rId3"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4"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5182875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GB" sz="4000" dirty="0">
                <a:solidFill>
                  <a:srgbClr val="FF0000"/>
                </a:solidFill>
              </a:rPr>
              <a:t>2004</a:t>
            </a:r>
          </a:p>
          <a:p>
            <a:pPr marL="0" indent="0" algn="ctr">
              <a:buNone/>
            </a:pPr>
            <a:r>
              <a:rPr lang="en-GB" sz="4000" dirty="0"/>
              <a:t>Towards an Integrated University via Internal Agreement</a:t>
            </a:r>
          </a:p>
          <a:p>
            <a:pPr marL="0" indent="0" algn="ctr">
              <a:buNone/>
            </a:pPr>
            <a:r>
              <a:rPr lang="en-GB" sz="4000" dirty="0"/>
              <a:t> </a:t>
            </a:r>
          </a:p>
          <a:p>
            <a:pPr marL="0" indent="0" algn="ctr">
              <a:buNone/>
            </a:pPr>
            <a:r>
              <a:rPr lang="en-GB" sz="4000" dirty="0">
                <a:solidFill>
                  <a:srgbClr val="00B050"/>
                </a:solidFill>
              </a:rPr>
              <a:t>MU/University of Novi Sad</a:t>
            </a:r>
          </a:p>
          <a:p>
            <a:pPr marL="0" indent="0">
              <a:buNone/>
            </a:pPr>
            <a:r>
              <a:rPr lang="en-GB" dirty="0">
                <a:solidFill>
                  <a:srgbClr val="002060"/>
                </a:solidFill>
                <a:latin typeface="Book Antiqua" panose="02040602050305030304" pitchFamily="18" charset="0"/>
              </a:rPr>
              <a:t>	</a:t>
            </a: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3990944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GB" sz="4000" dirty="0">
                <a:solidFill>
                  <a:srgbClr val="FF0000"/>
                </a:solidFill>
                <a:latin typeface="Calibri" panose="020F0502020204030204" pitchFamily="34" charset="0"/>
                <a:ea typeface="Times New Roman" panose="02020603050405020304" pitchFamily="18" charset="0"/>
                <a:cs typeface="Calibri" panose="020F0502020204030204" pitchFamily="34" charset="0"/>
              </a:rPr>
              <a:t>2006</a:t>
            </a:r>
            <a:endParaRPr lang="en-GB" sz="40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GB" sz="4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Establishing Central University Services (CUS)</a:t>
            </a:r>
            <a:endParaRPr lang="en-GB" sz="4000" dirty="0">
              <a:latin typeface="Calibri" panose="020F0502020204030204" pitchFamily="34" charset="0"/>
              <a:ea typeface="Calibri" panose="020F0502020204030204" pitchFamily="34" charset="0"/>
              <a:cs typeface="Times New Roman" panose="02020603050405020304" pitchFamily="18" charset="0"/>
            </a:endParaRPr>
          </a:p>
          <a:p>
            <a:endParaRPr lang="en-GB" sz="4000" dirty="0">
              <a:solidFill>
                <a:srgbClr val="002060"/>
              </a:solidFill>
              <a:latin typeface="Book Antiqua" panose="02040602050305030304" pitchFamily="18" charset="0"/>
            </a:endParaRPr>
          </a:p>
          <a:p>
            <a:pPr marL="0" indent="0" algn="ctr">
              <a:buNone/>
            </a:pPr>
            <a:r>
              <a:rPr lang="en-GB" sz="4000" dirty="0">
                <a:solidFill>
                  <a:srgbClr val="002060"/>
                </a:solidFill>
                <a:latin typeface="Book Antiqua" panose="02040602050305030304" pitchFamily="18" charset="0"/>
              </a:rPr>
              <a:t>	</a:t>
            </a:r>
            <a:r>
              <a:rPr lang="en-GB" sz="4000" dirty="0">
                <a:solidFill>
                  <a:srgbClr val="00B050"/>
                </a:solidFill>
                <a:latin typeface="+mj-lt"/>
              </a:rPr>
              <a:t>MU/University of the Arts, Belgrade</a:t>
            </a:r>
            <a:endParaRPr lang="bs-Latn-BA" sz="4000" dirty="0">
              <a:solidFill>
                <a:srgbClr val="00B050"/>
              </a:solidFill>
              <a:latin typeface="+mj-lt"/>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4</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2790537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GB" sz="4000" dirty="0">
                <a:solidFill>
                  <a:srgbClr val="FF0000"/>
                </a:solidFill>
              </a:rPr>
              <a:t>2007</a:t>
            </a:r>
          </a:p>
          <a:p>
            <a:pPr marL="0" indent="0" algn="ctr">
              <a:buNone/>
            </a:pPr>
            <a:r>
              <a:rPr lang="en-GB" sz="4000" dirty="0">
                <a:latin typeface="+mj-lt"/>
              </a:rPr>
              <a:t>Improvement and Restructuring of the Psychology Curriculum according to the Bologna Declaration (IRPC)</a:t>
            </a:r>
          </a:p>
          <a:p>
            <a:pPr marL="0" indent="0" algn="ctr">
              <a:buNone/>
            </a:pPr>
            <a:endParaRPr lang="en-GB" sz="4000" dirty="0">
              <a:solidFill>
                <a:srgbClr val="00B050"/>
              </a:solidFill>
              <a:latin typeface="+mj-lt"/>
            </a:endParaRPr>
          </a:p>
          <a:p>
            <a:pPr marL="0" indent="0" algn="ctr">
              <a:buNone/>
            </a:pPr>
            <a:r>
              <a:rPr lang="en-GB" sz="4000" dirty="0">
                <a:solidFill>
                  <a:srgbClr val="00B050"/>
                </a:solidFill>
                <a:latin typeface="+mj-lt"/>
              </a:rPr>
              <a:t>MU/Belgrade University</a:t>
            </a:r>
            <a:endParaRPr lang="bs-Latn-BA" sz="4000" dirty="0">
              <a:solidFill>
                <a:srgbClr val="00B050"/>
              </a:solidFill>
              <a:latin typeface="+mj-lt"/>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5</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4203700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GB" sz="4000" dirty="0">
                <a:solidFill>
                  <a:srgbClr val="FF0000"/>
                </a:solidFill>
              </a:rPr>
              <a:t>2009</a:t>
            </a:r>
          </a:p>
          <a:p>
            <a:pPr marL="0" indent="0" algn="ctr">
              <a:buNone/>
            </a:pPr>
            <a:r>
              <a:rPr lang="en-GB" sz="4000" dirty="0"/>
              <a:t>Internal Quality Assurance at Serbian Universities (SIQAS)</a:t>
            </a:r>
          </a:p>
          <a:p>
            <a:pPr marL="0" indent="0" algn="ctr">
              <a:buNone/>
            </a:pPr>
            <a:endParaRPr lang="en-GB" sz="4000" dirty="0"/>
          </a:p>
          <a:p>
            <a:pPr marL="0" indent="0" algn="ctr">
              <a:buNone/>
            </a:pPr>
            <a:r>
              <a:rPr lang="en-GB" sz="4000" dirty="0">
                <a:solidFill>
                  <a:srgbClr val="00B050"/>
                </a:solidFill>
                <a:latin typeface="Calibri" panose="020F0502020204030204" pitchFamily="34" charset="0"/>
                <a:cs typeface="Calibri" panose="020F0502020204030204" pitchFamily="34" charset="0"/>
              </a:rPr>
              <a:t>University of Nis</a:t>
            </a:r>
            <a:r>
              <a:rPr lang="en-GB" dirty="0">
                <a:solidFill>
                  <a:srgbClr val="002060"/>
                </a:solidFill>
                <a:latin typeface="Book Antiqua" panose="02040602050305030304" pitchFamily="18" charset="0"/>
              </a:rPr>
              <a:t>	</a:t>
            </a:r>
            <a:endParaRPr lang="bs-Latn-BA" dirty="0">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6</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3325006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lgn="ctr">
              <a:lnSpc>
                <a:spcPct val="107000"/>
              </a:lnSpc>
              <a:spcAft>
                <a:spcPts val="0"/>
              </a:spcAft>
              <a:buNone/>
            </a:pPr>
            <a:r>
              <a:rPr lang="en-GB" sz="4000" dirty="0">
                <a:solidFill>
                  <a:srgbClr val="FF0000"/>
                </a:solidFill>
                <a:latin typeface="Calibri" panose="020F0502020204030204" pitchFamily="34" charset="0"/>
                <a:ea typeface="Times New Roman" panose="02020603050405020304" pitchFamily="18" charset="0"/>
                <a:cs typeface="Calibri" panose="020F0502020204030204" pitchFamily="34" charset="0"/>
              </a:rPr>
              <a:t>2010</a:t>
            </a:r>
            <a:endParaRPr lang="en-GB" sz="40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0"/>
              </a:spcAft>
              <a:buNone/>
            </a:pPr>
            <a:r>
              <a:rPr lang="en-GB" sz="4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Strengthening the Student Role in Governance and Management at the Universities of Serbia in line with the Bologna Process (SIGMUS)</a:t>
            </a:r>
          </a:p>
          <a:p>
            <a:pPr marL="0" indent="0" algn="ctr">
              <a:lnSpc>
                <a:spcPct val="107000"/>
              </a:lnSpc>
              <a:spcAft>
                <a:spcPts val="0"/>
              </a:spcAft>
              <a:buNone/>
            </a:pPr>
            <a:endParaRPr lang="en-GB" sz="40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0" indent="0" algn="ctr">
              <a:lnSpc>
                <a:spcPct val="107000"/>
              </a:lnSpc>
              <a:spcAft>
                <a:spcPts val="0"/>
              </a:spcAft>
              <a:buNone/>
            </a:pPr>
            <a:r>
              <a:rPr lang="en-GB" sz="4000" dirty="0">
                <a:solidFill>
                  <a:srgbClr val="00B050"/>
                </a:solidFill>
                <a:latin typeface="Calibri" panose="020F0502020204030204" pitchFamily="34" charset="0"/>
                <a:ea typeface="Calibri" panose="020F0502020204030204" pitchFamily="34" charset="0"/>
                <a:cs typeface="Calibri" panose="020F0502020204030204" pitchFamily="34" charset="0"/>
              </a:rPr>
              <a:t>University of Belgrade</a:t>
            </a:r>
            <a:endParaRPr lang="en-GB" sz="4000"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bs-Latn-BA" dirty="0">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7</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2662548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763000" cy="4525963"/>
          </a:xfrm>
        </p:spPr>
        <p:txBody>
          <a:bodyPr>
            <a:normAutofit/>
          </a:bodyPr>
          <a:lstStyle/>
          <a:p>
            <a:pPr marL="0" indent="0" algn="ctr">
              <a:lnSpc>
                <a:spcPct val="107000"/>
              </a:lnSpc>
              <a:spcAft>
                <a:spcPts val="0"/>
              </a:spcAft>
              <a:buNone/>
            </a:pPr>
            <a:r>
              <a:rPr lang="en-GB" sz="4000" dirty="0">
                <a:solidFill>
                  <a:srgbClr val="FF0000"/>
                </a:solidFill>
                <a:latin typeface="Calibri" panose="020F0502020204030204" pitchFamily="34" charset="0"/>
                <a:ea typeface="Times New Roman" panose="02020603050405020304" pitchFamily="18" charset="0"/>
                <a:cs typeface="Calibri" panose="020F0502020204030204" pitchFamily="34" charset="0"/>
              </a:rPr>
              <a:t>2010</a:t>
            </a:r>
            <a:endParaRPr lang="en-GB" sz="40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0"/>
              </a:spcAft>
              <a:buNone/>
            </a:pPr>
            <a:r>
              <a:rPr lang="en-GB" sz="4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Building Capacity for Structural Reform in Higher Education of Western Balkan Countries (STREW)</a:t>
            </a:r>
          </a:p>
          <a:p>
            <a:pPr marL="0" indent="0" algn="ctr">
              <a:lnSpc>
                <a:spcPct val="107000"/>
              </a:lnSpc>
              <a:spcAft>
                <a:spcPts val="0"/>
              </a:spcAft>
              <a:buNone/>
            </a:pPr>
            <a:r>
              <a:rPr lang="en-GB" sz="2400" dirty="0"/>
              <a:t>(Leading to Regional Platform for Benchmarking and Cooperation in Higher Education)</a:t>
            </a:r>
            <a:endParaRPr lang="en-GB" sz="24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0" indent="0" algn="ctr">
              <a:lnSpc>
                <a:spcPct val="107000"/>
              </a:lnSpc>
              <a:spcAft>
                <a:spcPts val="0"/>
              </a:spcAft>
              <a:buNone/>
            </a:pPr>
            <a:r>
              <a:rPr lang="en-GB" sz="4000" dirty="0">
                <a:solidFill>
                  <a:srgbClr val="00B050"/>
                </a:solidFill>
                <a:latin typeface="Calibri" panose="020F0502020204030204" pitchFamily="34" charset="0"/>
                <a:cs typeface="Calibri" panose="020F0502020204030204" pitchFamily="34" charset="0"/>
              </a:rPr>
              <a:t>University of Novi Sad</a:t>
            </a:r>
            <a:endParaRPr lang="bs-Latn-BA" sz="4000" dirty="0">
              <a:solidFill>
                <a:srgbClr val="00B05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8</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2066669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lgn="ctr">
              <a:lnSpc>
                <a:spcPct val="107000"/>
              </a:lnSpc>
              <a:spcAft>
                <a:spcPts val="0"/>
              </a:spcAft>
              <a:buNone/>
            </a:pPr>
            <a:r>
              <a:rPr lang="en-GB" sz="4000" dirty="0">
                <a:solidFill>
                  <a:srgbClr val="FF0000"/>
                </a:solidFill>
                <a:latin typeface="Calibri" panose="020F0502020204030204" pitchFamily="34" charset="0"/>
                <a:ea typeface="Times New Roman" panose="02020603050405020304" pitchFamily="18" charset="0"/>
                <a:cs typeface="Calibri" panose="020F0502020204030204" pitchFamily="34" charset="0"/>
              </a:rPr>
              <a:t>2013</a:t>
            </a:r>
            <a:endParaRPr lang="en-GB" sz="40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0"/>
              </a:spcAft>
              <a:buNone/>
            </a:pPr>
            <a:r>
              <a:rPr lang="en-GB" sz="4000" dirty="0">
                <a:solidFill>
                  <a:srgbClr val="000000"/>
                </a:solidFill>
                <a:latin typeface="Calibri" panose="020F0502020204030204" pitchFamily="34" charset="0"/>
                <a:ea typeface="Times New Roman" panose="02020603050405020304" pitchFamily="18" charset="0"/>
                <a:cs typeface="Calibri" panose="020F0502020204030204" pitchFamily="34" charset="0"/>
              </a:rPr>
              <a:t>Fostering University Support Services and Procedures for Full Participation in the European Higher Education Area (FUSE) </a:t>
            </a:r>
          </a:p>
          <a:p>
            <a:pPr marL="0" indent="0" algn="ctr">
              <a:lnSpc>
                <a:spcPct val="107000"/>
              </a:lnSpc>
              <a:spcAft>
                <a:spcPts val="0"/>
              </a:spcAft>
              <a:buNone/>
            </a:pPr>
            <a:endParaRPr lang="en-GB" sz="4000" dirty="0">
              <a:solidFill>
                <a:srgbClr val="000000"/>
              </a:solidFill>
              <a:latin typeface="Calibri" panose="020F0502020204030204" pitchFamily="34" charset="0"/>
              <a:ea typeface="Times New Roman" panose="02020603050405020304" pitchFamily="18" charset="0"/>
              <a:cs typeface="Calibri" panose="020F0502020204030204" pitchFamily="34" charset="0"/>
            </a:endParaRPr>
          </a:p>
          <a:p>
            <a:pPr marL="0" indent="0" algn="ctr">
              <a:lnSpc>
                <a:spcPct val="107000"/>
              </a:lnSpc>
              <a:spcAft>
                <a:spcPts val="0"/>
              </a:spcAft>
              <a:buNone/>
            </a:pPr>
            <a:r>
              <a:rPr lang="en-GB" sz="4000" dirty="0">
                <a:solidFill>
                  <a:srgbClr val="00B050"/>
                </a:solidFill>
                <a:latin typeface="Calibri" panose="020F0502020204030204" pitchFamily="34" charset="0"/>
                <a:ea typeface="Times New Roman" panose="02020603050405020304" pitchFamily="18" charset="0"/>
                <a:cs typeface="Calibri" panose="020F0502020204030204" pitchFamily="34" charset="0"/>
              </a:rPr>
              <a:t>University of Nis</a:t>
            </a:r>
            <a:endParaRPr lang="en-GB" sz="4000"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bs-Latn-BA" dirty="0">
              <a:solidFill>
                <a:srgbClr val="002060"/>
              </a:solidFill>
              <a:latin typeface="Book Antiqua" panose="02040602050305030304" pitchFamily="18" charset="0"/>
            </a:endParaRPr>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9</a:t>
            </a:fld>
            <a:endParaRPr lang="en-US"/>
          </a:p>
        </p:txBody>
      </p: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p14="http://schemas.microsoft.com/office/powerpoint/2010/main" val="3795903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1220</TotalTime>
  <Words>427</Words>
  <Application>Microsoft Office PowerPoint</Application>
  <PresentationFormat>On-screen Show (4:3)</PresentationFormat>
  <Paragraphs>85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Book Antiqua</vt:lpstr>
      <vt:lpstr>Calibri</vt:lpstr>
      <vt:lpstr>Times New Roman</vt:lpstr>
      <vt:lpstr>Office Theme</vt:lpstr>
      <vt:lpstr>Development of master curricula for natural disasters risk management in Western Balkan countries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Mike Dawney</cp:lastModifiedBy>
  <cp:revision>31</cp:revision>
  <dcterms:created xsi:type="dcterms:W3CDTF">2006-08-16T00:00:00Z</dcterms:created>
  <dcterms:modified xsi:type="dcterms:W3CDTF">2018-03-07T10:50:32Z</dcterms:modified>
</cp:coreProperties>
</file>